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7"/>
  </p:notesMasterIdLst>
  <p:handoutMasterIdLst>
    <p:handoutMasterId r:id="rId78"/>
  </p:handoutMasterIdLst>
  <p:sldIdLst>
    <p:sldId id="1177" r:id="rId2"/>
    <p:sldId id="846" r:id="rId3"/>
    <p:sldId id="822" r:id="rId4"/>
    <p:sldId id="990" r:id="rId5"/>
    <p:sldId id="986" r:id="rId6"/>
    <p:sldId id="1046" r:id="rId7"/>
    <p:sldId id="1002" r:id="rId8"/>
    <p:sldId id="698" r:id="rId9"/>
    <p:sldId id="855" r:id="rId10"/>
    <p:sldId id="1128" r:id="rId11"/>
    <p:sldId id="862" r:id="rId12"/>
    <p:sldId id="736" r:id="rId13"/>
    <p:sldId id="856" r:id="rId14"/>
    <p:sldId id="1004" r:id="rId15"/>
    <p:sldId id="857" r:id="rId16"/>
    <p:sldId id="738" r:id="rId17"/>
    <p:sldId id="860" r:id="rId18"/>
    <p:sldId id="1130" r:id="rId19"/>
    <p:sldId id="1129" r:id="rId20"/>
    <p:sldId id="854" r:id="rId21"/>
    <p:sldId id="1135" r:id="rId22"/>
    <p:sldId id="733" r:id="rId23"/>
    <p:sldId id="695" r:id="rId24"/>
    <p:sldId id="847" r:id="rId25"/>
    <p:sldId id="748" r:id="rId26"/>
    <p:sldId id="938" r:id="rId27"/>
    <p:sldId id="900" r:id="rId28"/>
    <p:sldId id="901" r:id="rId29"/>
    <p:sldId id="902" r:id="rId30"/>
    <p:sldId id="1136" r:id="rId31"/>
    <p:sldId id="1175" r:id="rId32"/>
    <p:sldId id="1137" r:id="rId33"/>
    <p:sldId id="1138" r:id="rId34"/>
    <p:sldId id="1176" r:id="rId35"/>
    <p:sldId id="1139" r:id="rId36"/>
    <p:sldId id="903" r:id="rId37"/>
    <p:sldId id="905" r:id="rId38"/>
    <p:sldId id="1011" r:id="rId39"/>
    <p:sldId id="1012" r:id="rId40"/>
    <p:sldId id="1013" r:id="rId41"/>
    <p:sldId id="1140" r:id="rId42"/>
    <p:sldId id="1141" r:id="rId43"/>
    <p:sldId id="1014" r:id="rId44"/>
    <p:sldId id="1015" r:id="rId45"/>
    <p:sldId id="1049" r:id="rId46"/>
    <p:sldId id="1050" r:id="rId47"/>
    <p:sldId id="1051" r:id="rId48"/>
    <p:sldId id="1052" r:id="rId49"/>
    <p:sldId id="1053" r:id="rId50"/>
    <p:sldId id="1054" r:id="rId51"/>
    <p:sldId id="1055" r:id="rId52"/>
    <p:sldId id="1056" r:id="rId53"/>
    <p:sldId id="1057" r:id="rId54"/>
    <p:sldId id="1058" r:id="rId55"/>
    <p:sldId id="1059" r:id="rId56"/>
    <p:sldId id="1060" r:id="rId57"/>
    <p:sldId id="1063" r:id="rId58"/>
    <p:sldId id="1064" r:id="rId59"/>
    <p:sldId id="1065" r:id="rId60"/>
    <p:sldId id="1066" r:id="rId61"/>
    <p:sldId id="1067" r:id="rId62"/>
    <p:sldId id="1068" r:id="rId63"/>
    <p:sldId id="1069" r:id="rId64"/>
    <p:sldId id="1070" r:id="rId65"/>
    <p:sldId id="1071" r:id="rId66"/>
    <p:sldId id="1072" r:id="rId67"/>
    <p:sldId id="1073" r:id="rId68"/>
    <p:sldId id="1074" r:id="rId69"/>
    <p:sldId id="1075" r:id="rId70"/>
    <p:sldId id="1061" r:id="rId71"/>
    <p:sldId id="1062" r:id="rId72"/>
    <p:sldId id="1076" r:id="rId73"/>
    <p:sldId id="1077" r:id="rId74"/>
    <p:sldId id="1078" r:id="rId75"/>
    <p:sldId id="1142" r:id="rId76"/>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7D9"/>
    <a:srgbClr val="F6DADC"/>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1" autoAdjust="0"/>
    <p:restoredTop sz="81390" autoAdjust="0"/>
  </p:normalViewPr>
  <p:slideViewPr>
    <p:cSldViewPr>
      <p:cViewPr varScale="1">
        <p:scale>
          <a:sx n="132" d="100"/>
          <a:sy n="132" d="100"/>
        </p:scale>
        <p:origin x="176" y="1224"/>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Ches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a:t>
            </a:fld>
            <a:endParaRPr lang="en-US"/>
          </a:p>
        </p:txBody>
      </p:sp>
    </p:spTree>
    <p:extLst>
      <p:ext uri="{BB962C8B-B14F-4D97-AF65-F5344CB8AC3E}">
        <p14:creationId xmlns:p14="http://schemas.microsoft.com/office/powerpoint/2010/main" val="61608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18</a:t>
            </a:fld>
            <a:endParaRPr lang="en-US"/>
          </a:p>
        </p:txBody>
      </p:sp>
    </p:spTree>
    <p:extLst>
      <p:ext uri="{BB962C8B-B14F-4D97-AF65-F5344CB8AC3E}">
        <p14:creationId xmlns:p14="http://schemas.microsoft.com/office/powerpoint/2010/main" val="1291975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Turn volume up!</a:t>
            </a:r>
          </a:p>
          <a:p>
            <a:r>
              <a:rPr lang="en-US" dirty="0"/>
              <a:t>Good stopping points:</a:t>
            </a:r>
          </a:p>
          <a:p>
            <a:r>
              <a:rPr lang="en-US" dirty="0"/>
              <a:t>1:27 </a:t>
            </a:r>
            <a:r>
              <a:rPr lang="mr-IN" dirty="0"/>
              <a:t>–</a:t>
            </a:r>
            <a:r>
              <a:rPr lang="en-US" baseline="0" dirty="0"/>
              <a:t> “Truly you have a dizzying intellect”</a:t>
            </a:r>
            <a:endParaRPr lang="en-US" dirty="0"/>
          </a:p>
          <a:p>
            <a:r>
              <a:rPr lang="en-US" dirty="0"/>
              <a:t>3:15 –</a:t>
            </a:r>
            <a:r>
              <a:rPr lang="en-US" baseline="0" dirty="0"/>
              <a:t> “Death of the </a:t>
            </a:r>
            <a:r>
              <a:rPr lang="en-US" baseline="0" dirty="0" err="1"/>
              <a:t>sicilian</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19</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20</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21</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22</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23</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24</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25</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30</a:t>
            </a:fld>
            <a:endParaRPr lang="en-US">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a:latin typeface="Arial" charset="0"/>
              </a:rPr>
              <a:t>Slide from Dan </a:t>
            </a:r>
            <a:r>
              <a:rPr lang="en-US" dirty="0" err="1">
                <a:latin typeface="Arial" charset="0"/>
              </a:rPr>
              <a:t>Klien</a:t>
            </a:r>
            <a:endParaRPr lang="en-US" dirty="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a:latin typeface="Arial" charset="0"/>
              </a:rPr>
              <a:t>Slide from Dan </a:t>
            </a:r>
            <a:r>
              <a:rPr lang="en-US" dirty="0" err="1">
                <a:latin typeface="Arial" charset="0"/>
              </a:rPr>
              <a:t>Klien</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31</a:t>
            </a:fld>
            <a:endParaRPr lang="en-US">
              <a:latin typeface="Arial" charset="0"/>
            </a:endParaRPr>
          </a:p>
        </p:txBody>
      </p:sp>
    </p:spTree>
    <p:extLst>
      <p:ext uri="{BB962C8B-B14F-4D97-AF65-F5344CB8AC3E}">
        <p14:creationId xmlns:p14="http://schemas.microsoft.com/office/powerpoint/2010/main" val="104037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Puzzles Versus Games</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68172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a:latin typeface="Arial" charset="0"/>
              </a:rPr>
              <a:t>Slide from Dan </a:t>
            </a:r>
            <a:r>
              <a:rPr lang="en-US" dirty="0" err="1">
                <a:latin typeface="Arial" charset="0"/>
              </a:rPr>
              <a:t>Klien</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32</a:t>
            </a:fld>
            <a:endParaRPr lang="en-US">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rPr>
              <a:t>Slide from Dan </a:t>
            </a:r>
            <a:r>
              <a:rPr lang="en-US" dirty="0" err="1">
                <a:latin typeface="Arial" charset="0"/>
              </a:rPr>
              <a:t>Klien</a:t>
            </a:r>
            <a:endParaRPr lang="en-US" dirty="0">
              <a:latin typeface="Arial" charset="0"/>
            </a:endParaRPr>
          </a:p>
          <a:p>
            <a:r>
              <a:rPr lang="en-US" dirty="0">
                <a:latin typeface="Arial" charset="0"/>
              </a:rPr>
              <a:t>This</a:t>
            </a:r>
            <a:r>
              <a:rPr lang="en-US" baseline="0" dirty="0">
                <a:latin typeface="Arial" charset="0"/>
              </a:rPr>
              <a:t> allows you to also add in multiple MIN opponents.  For instance, multiple ghosts in </a:t>
            </a:r>
            <a:r>
              <a:rPr lang="en-US" baseline="0" dirty="0" err="1">
                <a:latin typeface="Arial" charset="0"/>
              </a:rPr>
              <a:t>PacMan</a:t>
            </a:r>
            <a:r>
              <a:rPr lang="en-US" baseline="0" dirty="0">
                <a:latin typeface="Arial" charset="0"/>
              </a:rPr>
              <a:t>.</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33</a:t>
            </a:fld>
            <a:endParaRPr lang="en-US">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34</a:t>
            </a:fld>
            <a:endParaRPr lang="en-US">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443210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35</a:t>
            </a:fld>
            <a:endParaRPr lang="en-US">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a:t>Many slides adapted from Richard Lathrop, USC/ISI,  CS 271</a:t>
            </a:r>
            <a:endParaRPr lang="en-US" sz="1200"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38</a:t>
            </a:fld>
            <a:endParaRPr lang="en-US"/>
          </a:p>
        </p:txBody>
      </p:sp>
    </p:spTree>
    <p:extLst>
      <p:ext uri="{BB962C8B-B14F-4D97-AF65-F5344CB8AC3E}">
        <p14:creationId xmlns:p14="http://schemas.microsoft.com/office/powerpoint/2010/main" val="1275776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39</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a:latin typeface="Arial" charset="0"/>
              </a:rPr>
              <a:t>Slide from</a:t>
            </a:r>
            <a:r>
              <a:rPr lang="en-US" baseline="0" dirty="0">
                <a:latin typeface="Arial" charset="0"/>
              </a:rPr>
              <a:t> Dan </a:t>
            </a:r>
            <a:r>
              <a:rPr lang="en-US" baseline="0" dirty="0" err="1">
                <a:latin typeface="Arial" charset="0"/>
              </a:rPr>
              <a:t>Klien</a:t>
            </a:r>
            <a:endParaRPr lang="en-US" dirty="0">
              <a:latin typeface="Arial" charset="0"/>
            </a:endParaRPr>
          </a:p>
          <a:p>
            <a:r>
              <a:rPr lang="en-US" dirty="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41</a:t>
            </a:fld>
            <a:endParaRPr lang="en-US">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42</a:t>
            </a:fld>
            <a:endParaRPr lang="en-US">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49</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50</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54</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56</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57</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58</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59</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60</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61</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62</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63</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a:solidFill>
                <a:schemeClr val="tx1"/>
              </a:solidFill>
              <a:effectLst/>
              <a:latin typeface="Times New Roman" pitchFamily="-107" charset="0"/>
              <a:ea typeface="ＭＳ Ｐゴシック" charset="-128"/>
              <a:cs typeface="ＭＳ Ｐゴシック" charset="-128"/>
            </a:endParaRPr>
          </a:p>
          <a:p>
            <a:pPr rtl="0"/>
            <a:endParaRPr lang="en-US" sz="1200" kern="1200" dirty="0">
              <a:solidFill>
                <a:schemeClr val="tx1"/>
              </a:solidFill>
              <a:effectLst/>
              <a:latin typeface="Times New Roman" pitchFamily="-107" charset="0"/>
              <a:ea typeface="ＭＳ Ｐゴシック" charset="-128"/>
              <a:cs typeface="ＭＳ Ｐゴシック" charset="-128"/>
            </a:endParaRPr>
          </a:p>
          <a:p>
            <a:pPr rtl="0"/>
            <a:r>
              <a:rPr lang="en-US" sz="1200" kern="1200" dirty="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a:solidFill>
                  <a:schemeClr val="tx1"/>
                </a:solidFill>
                <a:effectLst/>
                <a:latin typeface="Times New Roman" pitchFamily="-107" charset="0"/>
                <a:ea typeface="ＭＳ Ｐゴシック" charset="-128"/>
                <a:cs typeface="ＭＳ Ｐゴシック" charset="-128"/>
              </a:rPr>
              <a:t> That is a lot more.</a:t>
            </a:r>
          </a:p>
          <a:p>
            <a:pPr rtl="0"/>
            <a:r>
              <a:rPr lang="en-US" sz="1200" kern="1200" dirty="0">
                <a:solidFill>
                  <a:schemeClr val="tx1"/>
                </a:solidFill>
                <a:effectLst/>
                <a:latin typeface="Times New Roman" pitchFamily="-107" charset="0"/>
                <a:ea typeface="ＭＳ Ｐゴシック" charset="-128"/>
                <a:cs typeface="ＭＳ Ｐゴシック" charset="-128"/>
              </a:rPr>
              <a:t>The estimated number of atoms in the universe</a:t>
            </a:r>
            <a:r>
              <a:rPr lang="en-US" sz="1200" kern="1200" baseline="0" dirty="0">
                <a:solidFill>
                  <a:schemeClr val="tx1"/>
                </a:solidFill>
                <a:effectLst/>
                <a:latin typeface="Times New Roman" pitchFamily="-107" charset="0"/>
                <a:ea typeface="ＭＳ Ｐゴシック" charset="-128"/>
                <a:cs typeface="ＭＳ Ｐゴシック" charset="-128"/>
              </a:rPr>
              <a:t> is about 10^80.</a:t>
            </a:r>
            <a:endParaRPr lang="en-US" sz="1200" kern="1200" dirty="0">
              <a:solidFill>
                <a:schemeClr val="tx1"/>
              </a:solidFill>
              <a:effectLst/>
              <a:latin typeface="Times New Roman" pitchFamily="-107" charset="0"/>
              <a:ea typeface="ＭＳ Ｐゴシック" charset="-128"/>
              <a:cs typeface="ＭＳ Ｐゴシック" charset="-128"/>
            </a:endParaRPr>
          </a:p>
          <a:p>
            <a:pPr rtl="0"/>
            <a:endParaRPr lang="en-US" sz="1200" kern="1200" dirty="0">
              <a:solidFill>
                <a:schemeClr val="tx1"/>
              </a:solidFill>
              <a:effectLst/>
              <a:latin typeface="Times New Roman" pitchFamily="-107" charset="0"/>
              <a:ea typeface="ＭＳ Ｐゴシック" charset="-128"/>
              <a:cs typeface="ＭＳ Ｐゴシック" charset="-128"/>
            </a:endParaRPr>
          </a:p>
          <a:p>
            <a:pPr rtl="0"/>
            <a:r>
              <a:rPr lang="en-US" sz="1200" b="1" kern="1200" dirty="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a:solidFill>
                  <a:schemeClr val="tx1"/>
                </a:solidFill>
                <a:effectLst/>
                <a:latin typeface="Times New Roman" pitchFamily="-107" charset="0"/>
                <a:ea typeface="ＭＳ Ｐゴシック" charset="-128"/>
                <a:cs typeface="ＭＳ Ｐゴシック" charset="-128"/>
              </a:rPr>
              <a:t>emphasising</a:t>
            </a:r>
            <a:r>
              <a:rPr lang="en-US" sz="1200" b="1" kern="1200" dirty="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a:solidFill>
                <a:schemeClr val="tx1"/>
              </a:solidFill>
              <a:effectLst/>
              <a:latin typeface="Times New Roman" pitchFamily="-107" charset="0"/>
              <a:ea typeface="ＭＳ Ｐゴシック" charset="-128"/>
              <a:cs typeface="ＭＳ Ｐゴシック" charset="-128"/>
            </a:endParaRPr>
          </a:p>
          <a:p>
            <a:br>
              <a:rPr lang="en-US" dirty="0"/>
            </a:br>
            <a:r>
              <a:rPr lang="en-US" dirty="0"/>
              <a:t>https://</a:t>
            </a:r>
            <a:r>
              <a:rPr lang="en-US" dirty="0" err="1"/>
              <a:t>www.quora.com</a:t>
            </a:r>
            <a:r>
              <a:rPr lang="en-US" dirty="0"/>
              <a:t>/How-does-the-complexity-of-Go-compare-with-Chess</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6</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64</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65</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66</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67</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68</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69</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70</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71</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07" charset="0"/>
                <a:ea typeface="ＭＳ Ｐゴシック" charset="-128"/>
                <a:cs typeface="ＭＳ Ｐゴシック" charset="-128"/>
              </a:rPr>
              <a:t>Best case: </a:t>
            </a:r>
            <a:endParaRPr lang="en-US" dirty="0"/>
          </a:p>
          <a:p>
            <a:r>
              <a:rPr lang="en-US" sz="1200" kern="1200" dirty="0">
                <a:solidFill>
                  <a:schemeClr val="tx1"/>
                </a:solidFill>
                <a:effectLst/>
                <a:latin typeface="Wingdings" charset="2"/>
                <a:ea typeface="ＭＳ Ｐゴシック" charset="-128"/>
                <a:cs typeface="ＭＳ Ｐゴシック" charset="-128"/>
              </a:rPr>
              <a:t>*</a:t>
            </a:r>
            <a:r>
              <a:rPr lang="en-US" sz="1200" kern="1200" baseline="0" dirty="0">
                <a:solidFill>
                  <a:schemeClr val="tx1"/>
                </a:solidFill>
                <a:effectLst/>
                <a:latin typeface="Wingdings" charset="2"/>
                <a:ea typeface="ＭＳ Ｐゴシック" charset="-128"/>
                <a:cs typeface="ＭＳ Ｐゴシック" charset="-128"/>
              </a:rPr>
              <a:t> </a:t>
            </a:r>
            <a:r>
              <a:rPr lang="en-US" sz="1200" kern="1200" dirty="0">
                <a:solidFill>
                  <a:schemeClr val="tx1"/>
                </a:solidFill>
                <a:effectLst/>
                <a:latin typeface="Times New Roman" pitchFamily="-107" charset="0"/>
                <a:ea typeface="ＭＳ Ｐゴシック" charset="-128"/>
                <a:cs typeface="ＭＳ Ｐゴシック" charset="-128"/>
              </a:rPr>
              <a:t>children of Max nodes are searched in greatest-value-first order, </a:t>
            </a:r>
            <a:endParaRPr lang="en-US" dirty="0">
              <a:effectLst/>
            </a:endParaRPr>
          </a:p>
          <a:p>
            <a:r>
              <a:rPr lang="en-US" sz="1200" kern="1200" dirty="0">
                <a:solidFill>
                  <a:schemeClr val="tx1"/>
                </a:solidFill>
                <a:effectLst/>
                <a:latin typeface="Times New Roman" pitchFamily="-107" charset="0"/>
                <a:ea typeface="ＭＳ Ｐゴシック" charset="-128"/>
                <a:cs typeface="ＭＳ Ｐゴシック" charset="-128"/>
              </a:rPr>
              <a:t>children of Min nodes are searched in least-value-first order </a:t>
            </a:r>
            <a:endParaRPr lang="en-US" dirty="0">
              <a:effectLst/>
            </a:endParaRPr>
          </a:p>
          <a:p>
            <a:r>
              <a:rPr lang="en-US" sz="1200" kern="1200" dirty="0">
                <a:solidFill>
                  <a:schemeClr val="tx1"/>
                </a:solidFill>
                <a:effectLst/>
                <a:latin typeface="Wingdings" charset="2"/>
                <a:ea typeface="ＭＳ Ｐゴシック" charset="-128"/>
                <a:cs typeface="ＭＳ Ｐゴシック" charset="-128"/>
              </a:rPr>
              <a:t>*  </a:t>
            </a:r>
            <a:r>
              <a:rPr lang="en-US" sz="1200" kern="1200" dirty="0">
                <a:solidFill>
                  <a:schemeClr val="tx1"/>
                </a:solidFill>
                <a:effectLst/>
                <a:latin typeface="Times New Roman" pitchFamily="-107" charset="0"/>
                <a:ea typeface="ＭＳ Ｐゴシック" charset="-128"/>
                <a:cs typeface="ＭＳ Ｐゴシック" charset="-128"/>
              </a:rPr>
              <a:t>Alpha-Beta’s time complexity is O(</a:t>
            </a:r>
            <a:r>
              <a:rPr lang="en-US" sz="1200" kern="1200" dirty="0" err="1">
                <a:solidFill>
                  <a:schemeClr val="tx1"/>
                </a:solidFill>
                <a:effectLst/>
                <a:latin typeface="Times New Roman" pitchFamily="-107" charset="0"/>
                <a:ea typeface="ＭＳ Ｐゴシック" charset="-128"/>
                <a:cs typeface="ＭＳ Ｐゴシック" charset="-128"/>
              </a:rPr>
              <a:t>b^d</a:t>
            </a:r>
            <a:r>
              <a:rPr lang="en-US" sz="1200" kern="1200" dirty="0">
                <a:solidFill>
                  <a:schemeClr val="tx1"/>
                </a:solidFill>
                <a:effectLst/>
                <a:latin typeface="Times New Roman" pitchFamily="-107" charset="0"/>
                <a:ea typeface="ＭＳ Ｐゴシック" charset="-128"/>
                <a:cs typeface="ＭＳ Ｐゴシック" charset="-128"/>
              </a:rPr>
              <a:t>/2) ⇒ doubles the solvable depth </a:t>
            </a:r>
            <a:endParaRPr lang="en-US" dirty="0">
              <a:effectLst/>
            </a:endParaRPr>
          </a:p>
          <a:p>
            <a:endParaRPr lang="en-US" sz="1200" b="0" i="0" u="none" strike="noStrike" kern="1200" dirty="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a:solidFill>
                  <a:schemeClr val="tx1"/>
                </a:solidFill>
                <a:effectLst/>
                <a:latin typeface="Times New Roman" pitchFamily="-107" charset="0"/>
                <a:ea typeface="ＭＳ Ｐゴシック" charset="-128"/>
                <a:cs typeface="ＭＳ Ｐゴシック" charset="-128"/>
              </a:rPr>
              <a:t>In the worst case, where there is no node to be pruned, the full tree will be examined (or the complete tree up to the cutoff at a depth d). Alpha beta pruning saves, but how much? Notice that in the best case, each node will examine 2b-1 grandchildren to decide on its value. In the worst case, the node would examine b^2 grandchildren. This essentially means that the overall algorithm examined O( b^(d/2) ) nodes, the same as a worst-case algorithm whose cutoff is half of d. In practice this is significant.</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72</a:t>
            </a:fld>
            <a:endParaRPr lang="en-US"/>
          </a:p>
        </p:txBody>
      </p:sp>
    </p:spTree>
    <p:extLst>
      <p:ext uri="{BB962C8B-B14F-4D97-AF65-F5344CB8AC3E}">
        <p14:creationId xmlns:p14="http://schemas.microsoft.com/office/powerpoint/2010/main" val="1097125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75</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990600" y="768350"/>
            <a:ext cx="5118100"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2798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7</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=-CbyAk3Sn9I</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10</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11</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12</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16</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hyperlink" Target="https://youtu.be/-CbyAk3Sn9I" TargetMode="External"/><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youtube.com/watch?v=rMz7JBRbmNo" TargetMode="External"/><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30"/>
          <p:cNvSpPr/>
          <p:nvPr/>
        </p:nvSpPr>
        <p:spPr bwMode="auto">
          <a:xfrm>
            <a:off x="533400" y="6324600"/>
            <a:ext cx="2286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2" name="Rectangle 31"/>
          <p:cNvSpPr/>
          <p:nvPr/>
        </p:nvSpPr>
        <p:spPr bwMode="auto">
          <a:xfrm>
            <a:off x="6781800" y="6030852"/>
            <a:ext cx="2133600" cy="82714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 name="Slide Number Placeholder 2"/>
          <p:cNvSpPr>
            <a:spLocks noGrp="1"/>
          </p:cNvSpPr>
          <p:nvPr>
            <p:ph type="sldNum" sz="quarter" idx="12"/>
          </p:nvPr>
        </p:nvSpPr>
        <p:spPr/>
        <p:txBody>
          <a:bodyPr/>
          <a:lstStyle/>
          <a:p>
            <a:pPr>
              <a:defRPr/>
            </a:pPr>
            <a:r>
              <a:rPr lang="en-US" dirty="0"/>
              <a:t>       </a:t>
            </a:r>
          </a:p>
        </p:txBody>
      </p:sp>
      <p:sp>
        <p:nvSpPr>
          <p:cNvPr id="4" name="Rectangle 3"/>
          <p:cNvSpPr/>
          <p:nvPr/>
        </p:nvSpPr>
        <p:spPr bwMode="auto">
          <a:xfrm>
            <a:off x="533400" y="990600"/>
            <a:ext cx="8229600" cy="2286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grpSp>
        <p:nvGrpSpPr>
          <p:cNvPr id="33" name="Group 32"/>
          <p:cNvGrpSpPr/>
          <p:nvPr/>
        </p:nvGrpSpPr>
        <p:grpSpPr>
          <a:xfrm>
            <a:off x="1387475" y="4329114"/>
            <a:ext cx="6269038" cy="2563812"/>
            <a:chOff x="1423487" y="3787715"/>
            <a:chExt cx="6269038" cy="2563812"/>
          </a:xfrm>
        </p:grpSpPr>
        <p:sp>
          <p:nvSpPr>
            <p:cNvPr id="10" name="Text Box 3"/>
            <p:cNvSpPr txBox="1">
              <a:spLocks noChangeArrowheads="1"/>
            </p:cNvSpPr>
            <p:nvPr/>
          </p:nvSpPr>
          <p:spPr bwMode="auto">
            <a:xfrm>
              <a:off x="1423487" y="3821052"/>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i="1" dirty="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if</a:t>
              </a:r>
              <a:r>
                <a:rPr lang="en-US" sz="2000" dirty="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11" name="Rectangle 5"/>
            <p:cNvSpPr>
              <a:spLocks noChangeArrowheads="1"/>
            </p:cNvSpPr>
            <p:nvPr/>
          </p:nvSpPr>
          <p:spPr bwMode="auto">
            <a:xfrm>
              <a:off x="1498100" y="5083115"/>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2" name="Rectangle 6"/>
            <p:cNvSpPr>
              <a:spLocks noChangeArrowheads="1"/>
            </p:cNvSpPr>
            <p:nvPr/>
          </p:nvSpPr>
          <p:spPr bwMode="auto">
            <a:xfrm>
              <a:off x="2412500" y="3787715"/>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grpSp>
      <p:sp>
        <p:nvSpPr>
          <p:cNvPr id="24" name="Text Box 3"/>
          <p:cNvSpPr txBox="1">
            <a:spLocks noChangeArrowheads="1"/>
          </p:cNvSpPr>
          <p:nvPr/>
        </p:nvSpPr>
        <p:spPr bwMode="auto">
          <a:xfrm>
            <a:off x="1143000" y="-92075"/>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25" name="Text Box 4"/>
          <p:cNvSpPr txBox="1">
            <a:spLocks noChangeArrowheads="1"/>
          </p:cNvSpPr>
          <p:nvPr/>
        </p:nvSpPr>
        <p:spPr bwMode="auto">
          <a:xfrm>
            <a:off x="1143000" y="1584325"/>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 ∞</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dirty="0">
                <a:latin typeface="MS Shell Dlg" charset="0"/>
              </a:rPr>
              <a:t>if</a:t>
            </a:r>
            <a:r>
              <a:rPr lang="en-US" altLang="en-US" sz="2000" b="0" dirty="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26" name="Line 5"/>
          <p:cNvSpPr>
            <a:spLocks noChangeShapeType="1"/>
          </p:cNvSpPr>
          <p:nvPr/>
        </p:nvSpPr>
        <p:spPr bwMode="auto">
          <a:xfrm>
            <a:off x="608013" y="1616075"/>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27" name="Rectangle 6"/>
          <p:cNvSpPr>
            <a:spLocks noChangeArrowheads="1"/>
          </p:cNvSpPr>
          <p:nvPr/>
        </p:nvSpPr>
        <p:spPr bwMode="auto">
          <a:xfrm>
            <a:off x="1200150" y="517525"/>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8" name="Rectangle 7"/>
          <p:cNvSpPr>
            <a:spLocks noChangeArrowheads="1"/>
          </p:cNvSpPr>
          <p:nvPr/>
        </p:nvSpPr>
        <p:spPr bwMode="auto">
          <a:xfrm>
            <a:off x="1217613" y="2835275"/>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9" name="Rectangle 8"/>
          <p:cNvSpPr>
            <a:spLocks noChangeArrowheads="1"/>
          </p:cNvSpPr>
          <p:nvPr/>
        </p:nvSpPr>
        <p:spPr bwMode="auto">
          <a:xfrm>
            <a:off x="2132013" y="1616075"/>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34" name="Line 5"/>
          <p:cNvSpPr>
            <a:spLocks noChangeShapeType="1"/>
          </p:cNvSpPr>
          <p:nvPr/>
        </p:nvSpPr>
        <p:spPr bwMode="auto">
          <a:xfrm>
            <a:off x="474663" y="4329114"/>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33002757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Pac-Man</a:t>
            </a:r>
          </a:p>
        </p:txBody>
      </p:sp>
      <p:sp>
        <p:nvSpPr>
          <p:cNvPr id="4" name="Date Placeholder 3"/>
          <p:cNvSpPr>
            <a:spLocks noGrp="1"/>
          </p:cNvSpPr>
          <p:nvPr>
            <p:ph type="dt" sz="half" idx="10"/>
          </p:nvPr>
        </p:nvSpPr>
        <p:spPr/>
        <p:txBody>
          <a:bodyPr/>
          <a:lstStyle/>
          <a:p>
            <a:pPr>
              <a:defRPr/>
            </a:pPr>
            <a:r>
              <a:rPr lang="en-US"/>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10</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5"/>
              </a:rPr>
              <a:t>https://</a:t>
            </a:r>
            <a:r>
              <a:rPr lang="en-US" dirty="0" err="1">
                <a:hlinkClick r:id="rId5"/>
              </a:rPr>
              <a:t>youtu.be</a:t>
            </a:r>
            <a:r>
              <a:rPr lang="en-US" dirty="0">
                <a:hlinkClick r:id="rId5"/>
              </a:rPr>
              <a:t>/-CbyAk3Sn9I</a:t>
            </a:r>
            <a:endParaRPr lang="en-US" dirty="0"/>
          </a:p>
        </p:txBody>
      </p:sp>
      <p:pic>
        <p:nvPicPr>
          <p:cNvPr id="8" name="PacM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524000" y="1295400"/>
            <a:ext cx="6096000" cy="4572000"/>
          </a:xfrm>
        </p:spPr>
      </p:pic>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11</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12</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13</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14</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board, or</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15</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a16="http://schemas.microsoft.com/office/drawing/2014/main" val="20000"/>
                    </a:ext>
                  </a:extLst>
                </a:gridCol>
                <a:gridCol w="293688">
                  <a:extLst>
                    <a:ext uri="{9D8B030D-6E8A-4147-A177-3AD203B41FA5}">
                      <a16:colId xmlns:a16="http://schemas.microsoft.com/office/drawing/2014/main" val="20001"/>
                    </a:ext>
                  </a:extLst>
                </a:gridCol>
                <a:gridCol w="277812">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16</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17</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Battle of Wits</a:t>
            </a:r>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Search</a:t>
            </a:r>
            <a:br>
              <a:rPr lang="en-US" dirty="0">
                <a:ea typeface="ＭＳ Ｐゴシック" pitchFamily="34" charset="-128"/>
              </a:rPr>
            </a:br>
            <a:br>
              <a:rPr lang="en-US" dirty="0">
                <a:ea typeface="ＭＳ Ｐゴシック" pitchFamily="34" charset="-128"/>
              </a:rPr>
            </a:b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5.1-5.5,</a:t>
            </a:r>
          </a:p>
          <a:p>
            <a:r>
              <a:rPr lang="en-US" sz="2800" dirty="0">
                <a:ea typeface="ＭＳ Ｐゴシック" pitchFamily="34" charset="-128"/>
              </a:rPr>
              <a:t>AIMA 16.1-16.3</a:t>
            </a: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20</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MAX</a:t>
            </a:r>
          </a:p>
          <a:p>
            <a:r>
              <a:rPr lang="en-US" sz="2000" dirty="0">
                <a:ea typeface="ＭＳ Ｐゴシック" pitchFamily="34" charset="-128"/>
              </a:rPr>
              <a:t>Alternate MAX/MIN labels at each  successive 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21</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22</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23</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71573" cy="1754326"/>
          </a:xfrm>
          <a:prstGeom prst="rect">
            <a:avLst/>
          </a:prstGeom>
          <a:noFill/>
          <a:ln w="9525">
            <a:noFill/>
            <a:miter lim="800000"/>
            <a:headEnd/>
            <a:tailEnd/>
          </a:ln>
        </p:spPr>
        <p:txBody>
          <a:bodyPr wrap="none">
            <a:spAutoFit/>
          </a:bodyPr>
          <a:lstStyle/>
          <a:p>
            <a:r>
              <a:rPr lang="en-US" sz="1800" dirty="0">
                <a:latin typeface="Arial" pitchFamily="34" charset="0"/>
              </a:rPr>
              <a:t>f(n)=# of potential three-lines for X –</a:t>
            </a:r>
          </a:p>
          <a:p>
            <a:r>
              <a:rPr lang="en-US" sz="1800" dirty="0">
                <a:latin typeface="Arial" pitchFamily="34" charset="0"/>
              </a:rPr>
              <a:t># of potential three-line for O </a:t>
            </a:r>
          </a:p>
          <a:p>
            <a:endParaRPr lang="en-US" sz="1800" dirty="0">
              <a:latin typeface="Arial" pitchFamily="34" charset="0"/>
            </a:endParaRPr>
          </a:p>
          <a:p>
            <a:r>
              <a:rPr lang="en-US" sz="1800" dirty="0">
                <a:latin typeface="Arial" pitchFamily="34" charset="0"/>
              </a:rPr>
              <a:t>f(n)=0 if n is a terminal tie</a:t>
            </a:r>
          </a:p>
          <a:p>
            <a:r>
              <a:rPr lang="en-US" sz="1800" dirty="0">
                <a:latin typeface="Arial" pitchFamily="34" charset="0"/>
              </a:rPr>
              <a:t>f(n)=+ ∞ if n is a terminal win</a:t>
            </a:r>
          </a:p>
          <a:p>
            <a:r>
              <a:rPr lang="en-US" sz="1800" dirty="0">
                <a:latin typeface="Arial" pitchFamily="34" charset="0"/>
              </a:rPr>
              <a:t>f(n)=-</a:t>
            </a:r>
            <a:r>
              <a:rPr lang="en-US" sz="1800" dirty="0">
                <a:solidFill>
                  <a:schemeClr val="accent1"/>
                </a:solidFill>
                <a:latin typeface="Arial" pitchFamily="34" charset="0"/>
              </a:rPr>
              <a:t> </a:t>
            </a:r>
            <a:r>
              <a:rPr lang="en-US" sz="1800" dirty="0">
                <a:latin typeface="Arial" pitchFamily="34" charset="0"/>
              </a:rPr>
              <a:t>∞ if n is a terminal loss</a:t>
            </a:r>
          </a:p>
        </p:txBody>
      </p:sp>
      <p:sp>
        <p:nvSpPr>
          <p:cNvPr id="2" name="Rectangle 1"/>
          <p:cNvSpPr/>
          <p:nvPr/>
        </p:nvSpPr>
        <p:spPr bwMode="auto">
          <a:xfrm>
            <a:off x="5105400" y="5257799"/>
            <a:ext cx="3200400" cy="912951"/>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par>
                                <p:cTn id="112" presetID="1" presetClass="exit" presetSubtype="0" fill="hold" grpId="0" nodeType="withEffect">
                                  <p:stCondLst>
                                    <p:cond delay="0"/>
                                  </p:stCondLst>
                                  <p:childTnLst>
                                    <p:set>
                                      <p:cBhvr>
                                        <p:cTn id="113" dur="1" fill="hold">
                                          <p:stCondLst>
                                            <p:cond delay="0"/>
                                          </p:stCondLst>
                                        </p:cTn>
                                        <p:tgtEl>
                                          <p:spTgt spid="2"/>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3" presetClass="exit" presetSubtype="10" fill="hold" grpId="1" nodeType="clickEffect">
                                  <p:stCondLst>
                                    <p:cond delay="0"/>
                                  </p:stCondLst>
                                  <p:childTnLst>
                                    <p:animEffect transition="out" filter="blinds(horizontal)">
                                      <p:cBhvr>
                                        <p:cTn id="117" dur="500"/>
                                        <p:tgtEl>
                                          <p:spTgt spid="874537"/>
                                        </p:tgtEl>
                                      </p:cBhvr>
                                    </p:animEffect>
                                    <p:set>
                                      <p:cBhvr>
                                        <p:cTn id="118" dur="1" fill="hold">
                                          <p:stCondLst>
                                            <p:cond delay="499"/>
                                          </p:stCondLst>
                                        </p:cTn>
                                        <p:tgtEl>
                                          <p:spTgt spid="87453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3" presetClass="exit" presetSubtype="10" fill="hold" grpId="1" nodeType="clickEffect">
                                  <p:stCondLst>
                                    <p:cond delay="0"/>
                                  </p:stCondLst>
                                  <p:childTnLst>
                                    <p:animEffect transition="out" filter="blinds(horizontal)">
                                      <p:cBhvr>
                                        <p:cTn id="122" dur="500"/>
                                        <p:tgtEl>
                                          <p:spTgt spid="874538"/>
                                        </p:tgtEl>
                                      </p:cBhvr>
                                    </p:animEffect>
                                    <p:set>
                                      <p:cBhvr>
                                        <p:cTn id="123" dur="1" fill="hold">
                                          <p:stCondLst>
                                            <p:cond delay="499"/>
                                          </p:stCondLst>
                                        </p:cTn>
                                        <p:tgtEl>
                                          <p:spTgt spid="87453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3" presetClass="exit" presetSubtype="10" fill="hold" grpId="2" nodeType="clickEffect">
                                  <p:stCondLst>
                                    <p:cond delay="0"/>
                                  </p:stCondLst>
                                  <p:childTnLst>
                                    <p:animEffect transition="out" filter="blinds(horizontal)">
                                      <p:cBhvr>
                                        <p:cTn id="127" dur="500"/>
                                        <p:tgtEl>
                                          <p:spTgt spid="874538"/>
                                        </p:tgtEl>
                                      </p:cBhvr>
                                    </p:animEffect>
                                    <p:set>
                                      <p:cBhvr>
                                        <p:cTn id="128" dur="1" fill="hold">
                                          <p:stCondLst>
                                            <p:cond delay="499"/>
                                          </p:stCondLst>
                                        </p:cTn>
                                        <p:tgtEl>
                                          <p:spTgt spid="87453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3" presetClass="exit" presetSubtype="10" fill="hold" nodeType="clickEffect">
                                  <p:stCondLst>
                                    <p:cond delay="0"/>
                                  </p:stCondLst>
                                  <p:childTnLst>
                                    <p:animEffect transition="out" filter="blinds(horizontal)">
                                      <p:cBhvr>
                                        <p:cTn id="132" dur="500"/>
                                        <p:tgtEl>
                                          <p:spTgt spid="874539"/>
                                        </p:tgtEl>
                                      </p:cBhvr>
                                    </p:animEffect>
                                    <p:set>
                                      <p:cBhvr>
                                        <p:cTn id="133" dur="1" fill="hold">
                                          <p:stCondLst>
                                            <p:cond delay="499"/>
                                          </p:stCondLst>
                                        </p:cTn>
                                        <p:tgtEl>
                                          <p:spTgt spid="874539"/>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3" presetClass="exit" presetSubtype="10" fill="hold" nodeType="clickEffect">
                                  <p:stCondLst>
                                    <p:cond delay="0"/>
                                  </p:stCondLst>
                                  <p:childTnLst>
                                    <p:animEffect transition="out" filter="blinds(horizontal)">
                                      <p:cBhvr>
                                        <p:cTn id="137" dur="500"/>
                                        <p:tgtEl>
                                          <p:spTgt spid="874539"/>
                                        </p:tgtEl>
                                      </p:cBhvr>
                                    </p:animEffect>
                                    <p:set>
                                      <p:cBhvr>
                                        <p:cTn id="138" dur="1" fill="hold">
                                          <p:stCondLst>
                                            <p:cond delay="499"/>
                                          </p:stCondLst>
                                        </p:cTn>
                                        <p:tgtEl>
                                          <p:spTgt spid="87453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3" presetClass="exit" presetSubtype="10" fill="hold" nodeType="clickEffect">
                                  <p:stCondLst>
                                    <p:cond delay="0"/>
                                  </p:stCondLst>
                                  <p:childTnLst>
                                    <p:animEffect transition="out" filter="blinds(horizontal)">
                                      <p:cBhvr>
                                        <p:cTn id="142" dur="500"/>
                                        <p:tgtEl>
                                          <p:spTgt spid="874539"/>
                                        </p:tgtEl>
                                      </p:cBhvr>
                                    </p:animEffect>
                                    <p:set>
                                      <p:cBhvr>
                                        <p:cTn id="143"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24</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a:ea typeface="ＭＳ Ｐゴシック" pitchFamily="34" charset="-128"/>
              </a:rPr>
              <a:t>Claude Shannon argued for a chess evaluation function in a 1950 paper</a:t>
            </a: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Alan Turing defined function in 1948:</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br>
              <a:rPr lang="en-US" sz="2000" i="1" dirty="0">
                <a:solidFill>
                  <a:srgbClr val="0000FF"/>
                </a:solidFill>
                <a:latin typeface="Times New Roman" pitchFamily="18" charset="0"/>
                <a:ea typeface="ＭＳ Ｐゴシック" pitchFamily="34" charset="-128"/>
                <a:cs typeface="Times New Roman" pitchFamily="18" charset="0"/>
              </a:rPr>
            </a:br>
            <a:r>
              <a:rPr lang="en-US" sz="2000" i="1" dirty="0">
                <a:solidFill>
                  <a:srgbClr val="0000FF"/>
                </a:solidFill>
                <a:latin typeface="Times New Roman" pitchFamily="18" charset="0"/>
                <a:ea typeface="ＭＳ Ｐゴシック" pitchFamily="34" charset="-128"/>
                <a:cs typeface="Times New Roman" pitchFamily="18" charset="0"/>
              </a:rPr>
              <a:t>         -(sum of  B’s piece values)</a:t>
            </a: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had &gt;8000 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a16="http://schemas.microsoft.com/office/drawing/2014/main" val="20000"/>
                    </a:ext>
                  </a:extLst>
                </a:gridCol>
                <a:gridCol w="592137">
                  <a:extLst>
                    <a:ext uri="{9D8B030D-6E8A-4147-A177-3AD203B41FA5}">
                      <a16:colId xmlns:a16="http://schemas.microsoft.com/office/drawing/2014/main"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extLst>
              <p:ext uri="{D42A27DB-BD31-4B8C-83A1-F6EECF244321}">
                <p14:modId xmlns:p14="http://schemas.microsoft.com/office/powerpoint/2010/main" val="330992159"/>
              </p:ext>
            </p:extLst>
          </p:nvPr>
        </p:nvGraphicFramePr>
        <p:xfrm>
          <a:off x="1553891" y="4114800"/>
          <a:ext cx="1993900" cy="481012"/>
        </p:xfrm>
        <a:graphic>
          <a:graphicData uri="http://schemas.openxmlformats.org/presentationml/2006/ole">
            <mc:AlternateContent xmlns:mc="http://schemas.openxmlformats.org/markup-compatibility/2006">
              <mc:Choice xmlns:v="urn:schemas-microsoft-com:vml" Requires="v">
                <p:oleObj spid="_x0000_s1383"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891" y="4114800"/>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25</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27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Minimax Rule: “Don’t play hope chess”</a:t>
            </a: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28</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29</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3</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800559" y="1944156"/>
            <a:ext cx="4463652" cy="3394472"/>
          </a:xfrm>
        </p:spPr>
        <p:txBody>
          <a:bodyPr/>
          <a:lstStyle/>
          <a:p>
            <a:pPr eaLnBrk="1" hangingPunct="1"/>
            <a:r>
              <a:rPr lang="en-US" dirty="0"/>
              <a:t>Minimax search:</a:t>
            </a:r>
          </a:p>
          <a:p>
            <a:pPr lvl="1" eaLnBrk="1" hangingPunct="1"/>
            <a:r>
              <a:rPr lang="en-US" sz="2400" dirty="0"/>
              <a:t>A state-space search tree</a:t>
            </a:r>
          </a:p>
          <a:p>
            <a:pPr lvl="1" eaLnBrk="1" hangingPunct="1"/>
            <a:r>
              <a:rPr lang="en-US" sz="2400" dirty="0"/>
              <a:t>Players alternate turns</a:t>
            </a:r>
          </a:p>
          <a:p>
            <a:pPr lvl="1" eaLnBrk="1" hangingPunct="1"/>
            <a:r>
              <a:rPr lang="en-US" sz="2400" dirty="0"/>
              <a:t>Compute each node’s </a:t>
            </a:r>
            <a:r>
              <a:rPr lang="en-US" sz="2400" dirty="0" err="1">
                <a:solidFill>
                  <a:srgbClr val="CC0000"/>
                </a:solidFill>
              </a:rPr>
              <a:t>minimax</a:t>
            </a:r>
            <a:r>
              <a:rPr lang="en-US" sz="2400" dirty="0">
                <a:solidFill>
                  <a:srgbClr val="CC0000"/>
                </a:solidFill>
              </a:rPr>
              <a:t> value: </a:t>
            </a:r>
            <a:r>
              <a:rPr lang="en-US" sz="240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72983" y="2564527"/>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21921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9240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9240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5100638" y="2457450"/>
            <a:ext cx="4195762" cy="19621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endParaRPr lang="en-US" sz="1800" kern="0" dirty="0">
              <a:solidFill>
                <a:srgbClr val="C00000"/>
              </a:solidFill>
              <a:latin typeface="Calibri" pitchFamily="34" charset="0"/>
              <a:cs typeface="+mn-cs"/>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00499" cy="22669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62103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
        <p:nvSpPr>
          <p:cNvPr id="60" name="Rounded Rectangle 59"/>
          <p:cNvSpPr/>
          <p:nvPr/>
        </p:nvSpPr>
        <p:spPr>
          <a:xfrm>
            <a:off x="5105400" y="5117309"/>
            <a:ext cx="3936207" cy="1600200"/>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81662469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59"/>
          <p:cNvSpPr/>
          <p:nvPr/>
        </p:nvSpPr>
        <p:spPr>
          <a:xfrm>
            <a:off x="5105400" y="4798219"/>
            <a:ext cx="3936207" cy="1919290"/>
          </a:xfrm>
          <a:prstGeom prst="roundRect">
            <a:avLst/>
          </a:prstGeom>
          <a:solidFill>
            <a:srgbClr val="F6DAD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5105400" y="4840581"/>
            <a:ext cx="4572000" cy="1920526"/>
          </a:xfrm>
          <a:prstGeom prst="rect">
            <a:avLst/>
          </a:prstGeom>
        </p:spPr>
        <p:txBody>
          <a:bodyPr>
            <a:spAutoFit/>
          </a:bodyPr>
          <a:lstStyle/>
          <a:p>
            <a:pPr marL="257162" indent="-257162" defTabSz="685800" eaLnBrk="1" hangingPunct="1">
              <a:lnSpc>
                <a:spcPct val="80000"/>
              </a:lnSpc>
              <a:spcBef>
                <a:spcPts val="900"/>
              </a:spcBef>
              <a:buClr>
                <a:schemeClr val="accent2"/>
              </a:buClr>
              <a:defRPr/>
            </a:pPr>
            <a:r>
              <a:rPr lang="en-US" sz="1800" kern="0" dirty="0" err="1">
                <a:solidFill>
                  <a:srgbClr val="C00000"/>
                </a:solidFill>
                <a:latin typeface="Calibri" pitchFamily="34" charset="0"/>
              </a:rPr>
              <a:t>def</a:t>
            </a:r>
            <a:r>
              <a:rPr lang="en-US" sz="1800" kern="0" dirty="0">
                <a:solidFill>
                  <a:srgbClr val="C00000"/>
                </a:solidFill>
                <a:latin typeface="Calibri" pitchFamily="34" charset="0"/>
              </a:rPr>
              <a:t> min-value(state):</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endParaRPr lang="en-US" sz="1800" kern="0" dirty="0">
              <a:solidFill>
                <a:srgbClr val="C0000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4798219"/>
            <a:ext cx="3943350" cy="191929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
        <p:nvSpPr>
          <p:cNvPr id="13" name="Rectangle 12"/>
          <p:cNvSpPr/>
          <p:nvPr/>
        </p:nvSpPr>
        <p:spPr>
          <a:xfrm>
            <a:off x="237387" y="4623599"/>
            <a:ext cx="4572000" cy="2137508"/>
          </a:xfrm>
          <a:prstGeom prst="rect">
            <a:avLst/>
          </a:prstGeom>
        </p:spPr>
        <p:txBody>
          <a:bodyPr>
            <a:spAutoFit/>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endParaRPr>
          </a:p>
          <a:p>
            <a:pPr marL="257162" indent="-257162" defTabSz="685800" eaLnBrk="1" hangingPunct="1">
              <a:lnSpc>
                <a:spcPct val="80000"/>
              </a:lnSpc>
              <a:spcBef>
                <a:spcPts val="900"/>
              </a:spcBef>
              <a:buClr>
                <a:schemeClr val="accent2"/>
              </a:buClr>
              <a:defRPr/>
            </a:pPr>
            <a:r>
              <a:rPr lang="en-US" sz="1800" kern="0" dirty="0" err="1">
                <a:solidFill>
                  <a:srgbClr val="0070C0"/>
                </a:solidFill>
                <a:latin typeface="Calibri" pitchFamily="34" charset="0"/>
              </a:rPr>
              <a:t>def</a:t>
            </a:r>
            <a:r>
              <a:rPr lang="en-US" sz="1800" kern="0" dirty="0">
                <a:solidFill>
                  <a:srgbClr val="0070C0"/>
                </a:solidFill>
                <a:latin typeface="Calibri" pitchFamily="34" charset="0"/>
              </a:rPr>
              <a:t>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16599187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36</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a:t>
            </a:r>
          </a:p>
          <a:p>
            <a:pPr lvl="1"/>
            <a:r>
              <a:rPr lang="en-US" sz="2400" dirty="0">
                <a:ea typeface="ＭＳ Ｐゴシック" pitchFamily="34" charset="-128"/>
              </a:rPr>
              <a:t>This theorem is not hard to prove</a:t>
            </a: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37</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39</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23658"/>
          </a:xfrm>
          <a:prstGeom prst="rect">
            <a:avLst/>
          </a:prstGeom>
          <a:noFill/>
          <a:ln w="9525">
            <a:noFill/>
            <a:miter lim="800000"/>
            <a:headEnd/>
            <a:tailEnd/>
          </a:ln>
        </p:spPr>
        <p:txBody>
          <a:bodyPr>
            <a:spAutoFit/>
          </a:bodyPr>
          <a:lstStyle/>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this is, it won’t change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4</a:t>
            </a:fld>
            <a:endParaRPr lang="en-US"/>
          </a:p>
        </p:txBody>
      </p:sp>
    </p:spTree>
    <p:extLst>
      <p:ext uri="{BB962C8B-B14F-4D97-AF65-F5344CB8AC3E}">
        <p14:creationId xmlns:p14="http://schemas.microsoft.com/office/powerpoint/2010/main" val="371064819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40</a:t>
            </a:fld>
            <a:endParaRPr lang="en-US"/>
          </a:p>
        </p:txBody>
      </p:sp>
    </p:spTree>
    <p:extLst>
      <p:ext uri="{BB962C8B-B14F-4D97-AF65-F5344CB8AC3E}">
        <p14:creationId xmlns:p14="http://schemas.microsoft.com/office/powerpoint/2010/main" val="273747890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400050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a:t>
            </a:r>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43</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a:t>
            </a:r>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44</a:t>
            </a:fld>
            <a:endParaRPr lang="en-US"/>
          </a:p>
        </p:txBody>
      </p:sp>
    </p:spTree>
    <p:extLst>
      <p:ext uri="{BB962C8B-B14F-4D97-AF65-F5344CB8AC3E}">
        <p14:creationId xmlns:p14="http://schemas.microsoft.com/office/powerpoint/2010/main" val="29363371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48</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49</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a:solidFill>
                  <a:srgbClr val="0000CC"/>
                </a:solidFill>
                <a:sym typeface="Symbol" pitchFamily="18" charset="2"/>
              </a:rPr>
              <a:t></a:t>
            </a:r>
            <a:r>
              <a:rPr lang="en-US" sz="200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5</a:t>
            </a:fld>
            <a:endParaRPr lang="en-US"/>
          </a:p>
        </p:txBody>
      </p:sp>
      <p:pic>
        <p:nvPicPr>
          <p:cNvPr id="6" name="Picture 2" descr="https://pbs.twimg.com/media/C5tJ-FYU4AA9Q6t.jpg">
            <a:extLst>
              <a:ext uri="{FF2B5EF4-FFF2-40B4-BE49-F238E27FC236}">
                <a16:creationId xmlns:a16="http://schemas.microsoft.com/office/drawing/2014/main"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50</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51</a:t>
            </a:fld>
            <a:endParaRPr lang="en-US"/>
          </a:p>
        </p:txBody>
      </p:sp>
    </p:spTree>
    <p:extLst>
      <p:ext uri="{BB962C8B-B14F-4D97-AF65-F5344CB8AC3E}">
        <p14:creationId xmlns:p14="http://schemas.microsoft.com/office/powerpoint/2010/main" val="181171929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53</a:t>
            </a:fld>
            <a:endParaRPr lang="en-US"/>
          </a:p>
        </p:txBody>
      </p:sp>
      <p:sp>
        <p:nvSpPr>
          <p:cNvPr id="4" name="TextBox 3">
            <a:extLst>
              <a:ext uri="{FF2B5EF4-FFF2-40B4-BE49-F238E27FC236}">
                <a16:creationId xmlns:a16="http://schemas.microsoft.com/office/drawing/2014/main"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54</a:t>
            </a:fld>
            <a:endParaRPr lang="en-US"/>
          </a:p>
        </p:txBody>
      </p:sp>
      <p:sp>
        <p:nvSpPr>
          <p:cNvPr id="6" name="TextBox 6">
            <a:extLst>
              <a:ext uri="{FF2B5EF4-FFF2-40B4-BE49-F238E27FC236}">
                <a16:creationId xmlns:a16="http://schemas.microsoft.com/office/drawing/2014/main"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55</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56</a:t>
            </a:fld>
            <a:endParaRPr lang="en-US"/>
          </a:p>
        </p:txBody>
      </p:sp>
    </p:spTree>
    <p:extLst>
      <p:ext uri="{BB962C8B-B14F-4D97-AF65-F5344CB8AC3E}">
        <p14:creationId xmlns:p14="http://schemas.microsoft.com/office/powerpoint/2010/main" val="90626146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
        <p:nvSpPr>
          <p:cNvPr id="15" name="TextBox 6">
            <a:extLst>
              <a:ext uri="{FF2B5EF4-FFF2-40B4-BE49-F238E27FC236}">
                <a16:creationId xmlns:a16="http://schemas.microsoft.com/office/drawing/2014/main"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
        <p:nvSpPr>
          <p:cNvPr id="16" name="TextBox 11">
            <a:extLst>
              <a:ext uri="{FF2B5EF4-FFF2-40B4-BE49-F238E27FC236}">
                <a16:creationId xmlns:a16="http://schemas.microsoft.com/office/drawing/2014/main"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a16="http://schemas.microsoft.com/office/drawing/2014/main"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59</a:t>
            </a:fld>
            <a:endParaRPr lang="en-US"/>
          </a:p>
        </p:txBody>
      </p:sp>
      <p:sp>
        <p:nvSpPr>
          <p:cNvPr id="15" name="TextBox 11">
            <a:extLst>
              <a:ext uri="{FF2B5EF4-FFF2-40B4-BE49-F238E27FC236}">
                <a16:creationId xmlns:a16="http://schemas.microsoft.com/office/drawing/2014/main"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a16="http://schemas.microsoft.com/office/drawing/2014/main"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521 - </a:t>
            </a:r>
            <a:r>
              <a:rPr lang="en-US" dirty="0"/>
              <a:t>Intro </a:t>
            </a:r>
            <a:r>
              <a:rPr lang="en-US"/>
              <a:t>to 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6</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(from The Guardian)</a:t>
            </a:r>
          </a:p>
        </p:txBody>
      </p:sp>
    </p:spTree>
    <p:extLst>
      <p:ext uri="{BB962C8B-B14F-4D97-AF65-F5344CB8AC3E}">
        <p14:creationId xmlns:p14="http://schemas.microsoft.com/office/powerpoint/2010/main" val="360769304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1" name="TextBox 6">
            <a:extLst>
              <a:ext uri="{FF2B5EF4-FFF2-40B4-BE49-F238E27FC236}">
                <a16:creationId xmlns:a16="http://schemas.microsoft.com/office/drawing/2014/main"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2" name="TextBox 6">
            <a:extLst>
              <a:ext uri="{FF2B5EF4-FFF2-40B4-BE49-F238E27FC236}">
                <a16:creationId xmlns:a16="http://schemas.microsoft.com/office/drawing/2014/main"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1" name="TextBox 6">
            <a:extLst>
              <a:ext uri="{FF2B5EF4-FFF2-40B4-BE49-F238E27FC236}">
                <a16:creationId xmlns:a16="http://schemas.microsoft.com/office/drawing/2014/main"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0" name="TextBox 6">
            <a:extLst>
              <a:ext uri="{FF2B5EF4-FFF2-40B4-BE49-F238E27FC236}">
                <a16:creationId xmlns:a16="http://schemas.microsoft.com/office/drawing/2014/main"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1" name="TextBox 6">
            <a:extLst>
              <a:ext uri="{FF2B5EF4-FFF2-40B4-BE49-F238E27FC236}">
                <a16:creationId xmlns:a16="http://schemas.microsoft.com/office/drawing/2014/main"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5" name="TextBox 6">
            <a:extLst>
              <a:ext uri="{FF2B5EF4-FFF2-40B4-BE49-F238E27FC236}">
                <a16:creationId xmlns:a16="http://schemas.microsoft.com/office/drawing/2014/main"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2" name="TextBox 6">
            <a:extLst>
              <a:ext uri="{FF2B5EF4-FFF2-40B4-BE49-F238E27FC236}">
                <a16:creationId xmlns:a16="http://schemas.microsoft.com/office/drawing/2014/main"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2" name="TextBox 6">
            <a:extLst>
              <a:ext uri="{FF2B5EF4-FFF2-40B4-BE49-F238E27FC236}">
                <a16:creationId xmlns:a16="http://schemas.microsoft.com/office/drawing/2014/main"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1" name="TextBox 6">
            <a:extLst>
              <a:ext uri="{FF2B5EF4-FFF2-40B4-BE49-F238E27FC236}">
                <a16:creationId xmlns:a16="http://schemas.microsoft.com/office/drawing/2014/main"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69</a:t>
            </a:fld>
            <a:endParaRPr lang="en-US"/>
          </a:p>
        </p:txBody>
      </p:sp>
      <p:sp>
        <p:nvSpPr>
          <p:cNvPr id="11" name="TextBox 6">
            <a:extLst>
              <a:ext uri="{FF2B5EF4-FFF2-40B4-BE49-F238E27FC236}">
                <a16:creationId xmlns:a16="http://schemas.microsoft.com/office/drawing/2014/main"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7</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 ∞</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dirty="0">
                <a:latin typeface="MS Shell Dlg" charset="0"/>
              </a:rPr>
              <a:t>if</a:t>
            </a:r>
            <a:r>
              <a:rPr lang="en-US" altLang="en-US" sz="2000" b="0" dirty="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70</a:t>
            </a:fld>
            <a:endParaRPr lang="en-US"/>
          </a:p>
        </p:txBody>
      </p:sp>
      <p:sp>
        <p:nvSpPr>
          <p:cNvPr id="4" name="Title 3"/>
          <p:cNvSpPr>
            <a:spLocks noGrp="1"/>
          </p:cNvSpPr>
          <p:nvPr>
            <p:ph type="title"/>
          </p:nvPr>
        </p:nvSpPr>
        <p:spPr/>
        <p:txBody>
          <a:bodyPr/>
          <a:lstStyle/>
          <a:p>
            <a:r>
              <a:rPr lang="en-US" dirty="0">
                <a:ea typeface="ＭＳ Ｐゴシック" pitchFamily="34" charset="-128"/>
              </a:rPr>
              <a:t>Alpha-Beta Algorithm Pseudocode</a:t>
            </a:r>
            <a:endParaRPr lang="en-US" dirty="0"/>
          </a:p>
        </p:txBody>
      </p:sp>
    </p:spTree>
    <p:extLst>
      <p:ext uri="{BB962C8B-B14F-4D97-AF65-F5344CB8AC3E}">
        <p14:creationId xmlns:p14="http://schemas.microsoft.com/office/powerpoint/2010/main" val="39972779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71</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dirty="0">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i="1" dirty="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if</a:t>
            </a:r>
            <a:r>
              <a:rPr lang="en-US" sz="2000" dirty="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72</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73</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74</a:t>
            </a:fld>
            <a:endParaRPr lang="en-US"/>
          </a:p>
        </p:txBody>
      </p:sp>
    </p:spTree>
    <p:extLst>
      <p:ext uri="{BB962C8B-B14F-4D97-AF65-F5344CB8AC3E}">
        <p14:creationId xmlns:p14="http://schemas.microsoft.com/office/powerpoint/2010/main" val="195686064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1800" b="1">
                <a:solidFill>
                  <a:schemeClr val="tx1"/>
                </a:solidFill>
                <a:latin typeface="Arial" charset="0"/>
                <a:ea typeface="MS PGothic" pitchFamily="34" charset="-128"/>
              </a:defRPr>
            </a:lvl1pPr>
            <a:lvl2pPr marL="557213" indent="-214313">
              <a:spcBef>
                <a:spcPct val="20000"/>
              </a:spcBef>
              <a:buClr>
                <a:srgbClr val="000099"/>
              </a:buClr>
              <a:buSzPct val="100000"/>
              <a:buChar char="•"/>
              <a:defRPr sz="1500">
                <a:solidFill>
                  <a:schemeClr val="tx1"/>
                </a:solidFill>
                <a:latin typeface="Arial" charset="0"/>
                <a:ea typeface="MS PGothic" pitchFamily="34" charset="-128"/>
              </a:defRPr>
            </a:lvl2pPr>
            <a:lvl3pPr marL="857250" indent="-171450">
              <a:spcBef>
                <a:spcPct val="20000"/>
              </a:spcBef>
              <a:buClr>
                <a:srgbClr val="000099"/>
              </a:buClr>
              <a:buSzPct val="100000"/>
              <a:buChar char="—"/>
              <a:defRPr>
                <a:solidFill>
                  <a:schemeClr val="tx1"/>
                </a:solidFill>
                <a:latin typeface="Arial" charset="0"/>
                <a:ea typeface="MS PGothic" pitchFamily="34" charset="-128"/>
              </a:defRPr>
            </a:lvl3pPr>
            <a:lvl4pPr marL="1200150" indent="-171450">
              <a:spcBef>
                <a:spcPct val="20000"/>
              </a:spcBef>
              <a:buClr>
                <a:srgbClr val="000099"/>
              </a:buClr>
              <a:buSzPct val="100000"/>
              <a:buChar char="–"/>
              <a:defRPr sz="1200">
                <a:solidFill>
                  <a:schemeClr val="tx1"/>
                </a:solidFill>
                <a:latin typeface="Arial" charset="0"/>
                <a:ea typeface="MS PGothic" pitchFamily="34" charset="-128"/>
              </a:defRPr>
            </a:lvl4pPr>
            <a:lvl5pPr marL="1543050" indent="-171450">
              <a:spcBef>
                <a:spcPct val="20000"/>
              </a:spcBef>
              <a:buClr>
                <a:srgbClr val="000099"/>
              </a:buClr>
              <a:buSzPct val="100000"/>
              <a:buChar char="»"/>
              <a:defRPr sz="1200">
                <a:solidFill>
                  <a:schemeClr val="tx1"/>
                </a:solidFill>
                <a:latin typeface="Arial" charset="0"/>
                <a:ea typeface="MS PGothic" pitchFamily="34" charset="-128"/>
              </a:defRPr>
            </a:lvl5pPr>
            <a:lvl6pPr marL="18859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6pPr>
            <a:lvl7pPr marL="22288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7pPr>
            <a:lvl8pPr marL="25717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8pPr>
            <a:lvl9pPr marL="29146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050" b="0"/>
              <a:pPr>
                <a:spcBef>
                  <a:spcPct val="0"/>
                </a:spcBef>
                <a:buClrTx/>
                <a:buSzTx/>
                <a:buFontTx/>
                <a:buNone/>
              </a:pPr>
              <a:t>75</a:t>
            </a:fld>
            <a:endParaRPr lang="en-US" altLang="en-US" sz="1050" b="0"/>
          </a:p>
        </p:txBody>
      </p:sp>
      <p:sp>
        <p:nvSpPr>
          <p:cNvPr id="14340" name="Rectangle 4"/>
          <p:cNvSpPr>
            <a:spLocks noGrp="1" noChangeArrowheads="1"/>
          </p:cNvSpPr>
          <p:nvPr>
            <p:ph type="ctrTitle"/>
          </p:nvPr>
        </p:nvSpPr>
        <p:spPr>
          <a:xfrm>
            <a:off x="914400" y="1847588"/>
            <a:ext cx="3657600" cy="1710000"/>
          </a:xfrm>
        </p:spPr>
        <p:txBody>
          <a:bodyPr/>
          <a:lstStyle/>
          <a:p>
            <a:r>
              <a:rPr lang="en-US" altLang="en-US" dirty="0"/>
              <a:t>Next time: </a:t>
            </a:r>
            <a:r>
              <a:rPr lang="en-US" altLang="en-US" dirty="0" err="1"/>
              <a:t>Expectimax</a:t>
            </a:r>
            <a:r>
              <a:rPr lang="en-US" altLang="en-US" dirty="0"/>
              <a:t> and Utilities</a:t>
            </a:r>
          </a:p>
        </p:txBody>
      </p:sp>
      <p:sp>
        <p:nvSpPr>
          <p:cNvPr id="14341" name="Rectangle 3"/>
          <p:cNvSpPr>
            <a:spLocks noGrp="1" noChangeArrowheads="1"/>
          </p:cNvSpPr>
          <p:nvPr>
            <p:ph type="subTitle" idx="1"/>
          </p:nvPr>
        </p:nvSpPr>
        <p:spPr>
          <a:xfrm>
            <a:off x="342900" y="3657601"/>
            <a:ext cx="7018528" cy="1143000"/>
          </a:xfrm>
        </p:spPr>
        <p:txBody>
          <a:bodyPr/>
          <a:lstStyle/>
          <a:p>
            <a:r>
              <a:rPr lang="en-US" dirty="0"/>
              <a:t>Read AIMA </a:t>
            </a:r>
            <a:r>
              <a:rPr lang="en-US"/>
              <a:t>Chapter 16.1-16.3</a:t>
            </a:r>
            <a:endParaRPr 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5143500" y="1447800"/>
            <a:ext cx="3543300" cy="45983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356694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8</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Othello </a:t>
            </a:r>
            <a:r>
              <a:rPr lang="mr-IN" sz="2400" dirty="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9</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games, e.g. Warcraft</a:t>
            </a:r>
          </a:p>
          <a:p>
            <a:pPr lvl="1"/>
            <a:r>
              <a:rPr lang="en-US" sz="2400" b="1" dirty="0">
                <a:ea typeface="ＭＳ Ｐゴシック" pitchFamily="34" charset="-128"/>
              </a:rPr>
              <a:t>Continuous rather than discrete</a:t>
            </a:r>
          </a:p>
          <a:p>
            <a:pPr lvl="1"/>
            <a:r>
              <a:rPr lang="en-US" sz="2400" b="1" dirty="0">
                <a:ea typeface="ＭＳ Ｐゴシック" pitchFamily="34" charset="-128"/>
              </a:rPr>
              <a:t>No pause between actions, don’t take turns</a:t>
            </a: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9875</TotalTime>
  <Words>5802</Words>
  <Application>Microsoft Macintosh PowerPoint</Application>
  <PresentationFormat>Letter Paper (8.5x11 in)</PresentationFormat>
  <Paragraphs>1133</Paragraphs>
  <Slides>75</Slides>
  <Notes>49</Notes>
  <HiddenSlides>17</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6" baseType="lpstr">
      <vt:lpstr>Arial</vt:lpstr>
      <vt:lpstr>Calibri</vt:lpstr>
      <vt:lpstr>Franklin Gothic Medium</vt:lpstr>
      <vt:lpstr>MS Shell Dlg</vt:lpstr>
      <vt:lpstr>Symbol</vt:lpstr>
      <vt:lpstr>Times</vt:lpstr>
      <vt:lpstr>Times New Roman</vt:lpstr>
      <vt:lpstr>Verdana</vt:lpstr>
      <vt:lpstr>Wingdings</vt:lpstr>
      <vt:lpstr>2_bbn-upenn</vt:lpstr>
      <vt:lpstr>Equation</vt:lpstr>
      <vt:lpstr>PowerPoint Presentation</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vt:lpstr>
      <vt:lpstr>Minimax Implementation (Dispatch)</vt:lpstr>
      <vt:lpstr>Minimax Example</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Algorithm Pseudocode</vt:lpstr>
      <vt:lpstr>Alpha-Beta Algorithm II</vt:lpstr>
      <vt:lpstr>PowerPoint Presentation</vt:lpstr>
      <vt:lpstr>PowerPoint Presentation</vt:lpstr>
      <vt:lpstr>Real systems use a few more tricks</vt:lpstr>
      <vt:lpstr>Next time: Expectimax and Utilities</vt:lpstr>
    </vt:vector>
  </TitlesOfParts>
  <Company>Harvard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590</cp:revision>
  <cp:lastPrinted>2019-09-19T17:37:48Z</cp:lastPrinted>
  <dcterms:created xsi:type="dcterms:W3CDTF">2000-09-21T14:49:05Z</dcterms:created>
  <dcterms:modified xsi:type="dcterms:W3CDTF">2020-09-22T15:34:01Z</dcterms:modified>
</cp:coreProperties>
</file>